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4"/>
  </p:notesMasterIdLst>
  <p:sldIdLst>
    <p:sldId id="256" r:id="rId5"/>
    <p:sldId id="263" r:id="rId6"/>
    <p:sldId id="262" r:id="rId7"/>
    <p:sldId id="264" r:id="rId8"/>
    <p:sldId id="266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55" autoAdjust="0"/>
    <p:restoredTop sz="94660"/>
  </p:normalViewPr>
  <p:slideViewPr>
    <p:cSldViewPr snapToGrid="0">
      <p:cViewPr varScale="1">
        <p:scale>
          <a:sx n="67" d="100"/>
          <a:sy n="67" d="100"/>
        </p:scale>
        <p:origin x="8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6E302-901B-4EC5-8063-F4475DEAA8C8}" type="datetimeFigureOut">
              <a:rPr lang="en-US" smtClean="0"/>
              <a:t>6/22/2024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B3765-1535-41FB-A927-AAD2D1E853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152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B3765-1535-41FB-A927-AAD2D1E8538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259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6/22/2024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15DF4-6503-424C-B89D-B31483AF0BFD}" type="datetime1">
              <a:rPr lang="en-US" smtClean="0"/>
              <a:t>6/22/2024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EE408-CEE3-4069-B613-CB32C19D6587}" type="datetime1">
              <a:rPr lang="en-US" smtClean="0"/>
              <a:t>6/22/2024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680C5-3949-48B3-AAD0-C6AC4D6634A8}" type="datetime1">
              <a:rPr lang="en-US" smtClean="0"/>
              <a:t>6/22/2024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51F9A-4BC0-4BDC-9C0A-439930D3F628}" type="datetime1">
              <a:rPr lang="en-US" smtClean="0"/>
              <a:t>6/22/2024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0EB-8738-400A-AFF7-6D1DEC6B76AF}" type="datetime1">
              <a:rPr lang="en-US" smtClean="0"/>
              <a:t>6/22/2024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F0B9-B198-4467-8481-337D4552AC07}" type="datetime1">
              <a:rPr lang="en-US" smtClean="0"/>
              <a:t>6/22/2024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E8C0-DCD6-4618-824E-E5B47E37F774}" type="datetime1">
              <a:rPr lang="en-US" smtClean="0"/>
              <a:t>6/22/2024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6133B-A04A-40C7-999B-6B964B69F57E}" type="datetime1">
              <a:rPr lang="en-US" smtClean="0"/>
              <a:t>6/22/2024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FB9-D28B-49B1-96AA-2DC4A0B82672}" type="datetime1">
              <a:rPr lang="en-US" smtClean="0"/>
              <a:t>6/22/2024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63742-95DB-4727-9E2D-E67133874C57}" type="datetime1">
              <a:rPr lang="en-US" smtClean="0"/>
              <a:t>6/22/2024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4C757-AC18-4BD4-B58D-C09C7F56266E}" type="datetime1">
              <a:rPr lang="en-US" smtClean="0"/>
              <a:t>6/22/2024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6CBA-D419-41FA-8B3E-D17E24A5F335}" type="datetime1">
              <a:rPr lang="en-US" smtClean="0"/>
              <a:t>6/22/2024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B8EF-695A-4D91-86E6-BD3ABF986DC6}" type="datetime1">
              <a:rPr lang="en-US" smtClean="0"/>
              <a:t>6/22/2024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9A1DA-1075-4AB6-9AFC-9045E23C9F15}" type="datetime1">
              <a:rPr lang="en-US" smtClean="0"/>
              <a:t>6/22/2024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3360-0F07-4AD4-AAF8-61579BDE5A02}" type="datetime1">
              <a:rPr lang="en-US" smtClean="0"/>
              <a:t>6/22/2024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D3E4-AEF6-4C0D-955F-4975ADE12833}" type="datetime1">
              <a:rPr lang="en-US" smtClean="0"/>
              <a:t>6/22/2024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096B060-2D6F-430E-A017-FCCC5AF2AC19}" type="datetime1">
              <a:rPr lang="en-US" smtClean="0"/>
              <a:t>6/22/2024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p close image of waves">
            <a:extLst>
              <a:ext uri="{FF2B5EF4-FFF2-40B4-BE49-F238E27FC236}">
                <a16:creationId xmlns:a16="http://schemas.microsoft.com/office/drawing/2014/main" id="{9648A932-5E17-4859-9FE3-70EB96EA5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1000"/>
          </a:blip>
          <a:srcRect l="9091" t="3462" b="19929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16A0C15-5BB2-41A2-BD46-E18F635D5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>
            <a:normAutofit/>
          </a:bodyPr>
          <a:lstStyle/>
          <a:p>
            <a:r>
              <a:rPr lang="en-US" dirty="0"/>
              <a:t>TASK-2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636B6-A233-459A-95E5-DFBD46F36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>
            <a:normAutofit/>
          </a:bodyPr>
          <a:lstStyle/>
          <a:p>
            <a:r>
              <a:rPr lang="en-US" sz="6600" dirty="0"/>
              <a:t>HOTEL RESERVATION DATASET</a:t>
            </a:r>
          </a:p>
        </p:txBody>
      </p:sp>
    </p:spTree>
    <p:extLst>
      <p:ext uri="{BB962C8B-B14F-4D97-AF65-F5344CB8AC3E}">
        <p14:creationId xmlns:p14="http://schemas.microsoft.com/office/powerpoint/2010/main" val="3549750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5E435-A7E7-D171-4BB8-9A5F6EB5F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QUESTION_7:</a:t>
            </a:r>
            <a:r>
              <a:rPr lang="en-IN" sz="3200" u="none" strike="noStrike" kern="100" dirty="0"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What is the highest and lowest lead time for reservations?  </a:t>
            </a:r>
            <a:br>
              <a:rPr lang="en-IN" sz="3200" u="none" strike="noStrike" kern="100" dirty="0"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7F8D8-B107-6CD0-93B1-E3AC1E14C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OUTPUT: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FAB835-53FF-CCD3-63A2-6A1A69F53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2319039"/>
            <a:ext cx="7349042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0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349CA-B6A7-C2D8-FDDA-2DFB31ABA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QUESTION_8:</a:t>
            </a:r>
            <a:r>
              <a:rPr lang="en-IN" sz="3200" u="none" strike="noStrike" kern="100" dirty="0"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What is the most common market segment type for reservations?  </a:t>
            </a:r>
            <a:br>
              <a:rPr lang="en-IN" sz="3200" u="none" strike="noStrike" kern="100" dirty="0"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C932F-3AE3-9649-F4BC-B7CEF972B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4563" y="1382712"/>
            <a:ext cx="10233800" cy="4351338"/>
          </a:xfrm>
        </p:spPr>
        <p:txBody>
          <a:bodyPr/>
          <a:lstStyle/>
          <a:p>
            <a:r>
              <a:rPr lang="en-US" dirty="0"/>
              <a:t>OUTPUT: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1C5255-1360-B66A-3706-4BFFBD0EC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51" y="2005974"/>
            <a:ext cx="9659698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61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580CE-0749-BD1A-AB29-74F71806D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QUESTION_9:</a:t>
            </a:r>
            <a:r>
              <a:rPr lang="en-IN" sz="3200" u="none" strike="noStrike" kern="100" dirty="0"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How many reservations have a booking status of "Confirmed"?  </a:t>
            </a:r>
            <a:br>
              <a:rPr lang="en-IN" sz="3200" u="none" strike="noStrike" kern="100" dirty="0"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CA964-2071-D9E0-5405-96709AC90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525588"/>
            <a:ext cx="10233800" cy="4351338"/>
          </a:xfrm>
        </p:spPr>
        <p:txBody>
          <a:bodyPr/>
          <a:lstStyle/>
          <a:p>
            <a:r>
              <a:rPr lang="en-US" dirty="0"/>
              <a:t>OUTPUT: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DD9F80-2E90-9FA1-08DA-9CC27AD1E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756" y="2123760"/>
            <a:ext cx="9040487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475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9E66E-E3A5-7BC0-8D1A-182E6806D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QUESTION_10:</a:t>
            </a:r>
            <a:r>
              <a:rPr lang="en-IN" sz="3200" u="none" strike="noStrike" kern="100" dirty="0"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What is the total number of adults and children across all reservations?  </a:t>
            </a:r>
            <a:br>
              <a:rPr lang="en-IN" sz="3200" u="none" strike="noStrike" kern="100" dirty="0"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8933B-FEFC-B9CA-0251-F81FC8637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100" y="1411288"/>
            <a:ext cx="10233800" cy="4351338"/>
          </a:xfrm>
        </p:spPr>
        <p:txBody>
          <a:bodyPr/>
          <a:lstStyle/>
          <a:p>
            <a:r>
              <a:rPr lang="en-US" dirty="0"/>
              <a:t>OUTPUT: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C7FB79-D40B-B6B1-0503-7EE90C688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06" y="1854129"/>
            <a:ext cx="7706387" cy="491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460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1081E-A08E-1C2B-0966-F0C987C4E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QUESTION_11:</a:t>
            </a:r>
            <a:r>
              <a:rPr lang="en-IN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What is the average number of weekend nights for reservations involving children? </a:t>
            </a: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F5025-46B6-D1FC-A9F3-CC9D76188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OUTPUT: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B64811-60FE-0A8C-8A6E-1F121B37F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065" y="2253658"/>
            <a:ext cx="5687219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062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13403-7518-62A1-DD19-61B81BA9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QUESTION_12:</a:t>
            </a:r>
            <a:r>
              <a:rPr lang="en-IN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How many reservations were made in each month of the year? </a:t>
            </a: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994FA-5475-0AAE-74EE-42817EBE7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OUTPUT: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45405-A549-E0F8-40CD-2128B04CF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950" y="2288379"/>
            <a:ext cx="7915941" cy="456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3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D8C90-4EFD-7647-1B87-F1F286318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QUESTION_13:</a:t>
            </a:r>
            <a:r>
              <a:rPr lang="en-IN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What is the average number of nights (both weekend and weekday) spent by guests for each room type?</a:t>
            </a: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9F4B4-7747-E9D0-FDA1-C34D38FBD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100" y="1497012"/>
            <a:ext cx="10233800" cy="4351338"/>
          </a:xfrm>
        </p:spPr>
        <p:txBody>
          <a:bodyPr/>
          <a:lstStyle/>
          <a:p>
            <a:r>
              <a:rPr lang="en-US" dirty="0"/>
              <a:t>OUTPUT: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55136-DA38-701F-B5CB-056882D28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654" y="1916983"/>
            <a:ext cx="8682691" cy="475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38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EC49C-FD7F-5AA9-9B8A-298658898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QUESTION_14:</a:t>
            </a:r>
            <a:r>
              <a:rPr lang="en-IN" sz="3200" u="none" strike="noStrike" kern="100" dirty="0"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reservations involving children, what is the most common room type, and what is the average price for that room type?  </a:t>
            </a:r>
            <a:br>
              <a:rPr lang="en-IN" sz="3200" u="none" strike="noStrike" kern="100" dirty="0"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5DF59-91A5-CE19-DEAB-FB1198A68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100" y="1554162"/>
            <a:ext cx="10233800" cy="4351338"/>
          </a:xfrm>
        </p:spPr>
        <p:txBody>
          <a:bodyPr/>
          <a:lstStyle/>
          <a:p>
            <a:r>
              <a:rPr lang="en-US" dirty="0"/>
              <a:t>OUTPUT: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9458B1-8C44-8B03-510C-5A503B5CE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923" y="2071046"/>
            <a:ext cx="7554379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691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2E80C-0184-70B2-ACC7-115917BAE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QUESTION_15:</a:t>
            </a:r>
            <a:r>
              <a:rPr lang="en-IN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Find the market segment type that generates the highest average price per room. </a:t>
            </a: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4E88E-24E4-5AE0-E323-6AE3FF9A7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100" y="1568450"/>
            <a:ext cx="10233800" cy="4351338"/>
          </a:xfrm>
        </p:spPr>
        <p:txBody>
          <a:bodyPr/>
          <a:lstStyle/>
          <a:p>
            <a:r>
              <a:rPr lang="en-US" dirty="0"/>
              <a:t>OUTPUT: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E6E469-6C4C-2D38-97CF-CD6C243B0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635" y="2071046"/>
            <a:ext cx="7554379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44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ank You Page Examples: Crafting ...">
            <a:extLst>
              <a:ext uri="{FF2B5EF4-FFF2-40B4-BE49-F238E27FC236}">
                <a16:creationId xmlns:a16="http://schemas.microsoft.com/office/drawing/2014/main" id="{A53D4B6A-64BF-9E49-027E-25E58B0D4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75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12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62144-82B2-68EA-A601-3BA9B0429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 CONVERSION: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0978A-E270-41A7-895F-6B8CDBAA7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100" y="1701800"/>
            <a:ext cx="10233800" cy="4351338"/>
          </a:xfrm>
        </p:spPr>
        <p:txBody>
          <a:bodyPr/>
          <a:lstStyle/>
          <a:p>
            <a:r>
              <a:rPr lang="en-US" dirty="0"/>
              <a:t>TO ANSWER THE GIVEN QUESTIONS WE NEED TO CONVERT THE CSV FILE T SQL TABLE</a:t>
            </a:r>
          </a:p>
          <a:p>
            <a:r>
              <a:rPr lang="en-US" dirty="0"/>
              <a:t>FOR THAT WE NEED TO HAVE A SOFTWARE RELATED TO SQL</a:t>
            </a:r>
          </a:p>
          <a:p>
            <a:r>
              <a:rPr lang="en-US" dirty="0"/>
              <a:t>OPEN THE SOFTWARE AND CREATE A NEW DATA BASE</a:t>
            </a:r>
          </a:p>
          <a:p>
            <a:r>
              <a:rPr lang="en-US" dirty="0"/>
              <a:t>NOW FIND THE TASKS BY RIGHT CLICKING ON DATABASE</a:t>
            </a:r>
          </a:p>
          <a:p>
            <a:r>
              <a:rPr lang="en-US" dirty="0"/>
              <a:t>NOW WE CAN SEE IMPORT FLAT FILE IN THE TASK,CLICK ON IT</a:t>
            </a:r>
          </a:p>
          <a:p>
            <a:r>
              <a:rPr lang="en-US" dirty="0"/>
              <a:t>NOW SELECT  THE GIVEN RESERVATION DATASET AND NAME THE TABLE.I NAMED IT AS </a:t>
            </a:r>
            <a:r>
              <a:rPr lang="en-US" b="1" dirty="0" err="1"/>
              <a:t>Reservation_dataset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239781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 close image of waves">
            <a:extLst>
              <a:ext uri="{FF2B5EF4-FFF2-40B4-BE49-F238E27FC236}">
                <a16:creationId xmlns:a16="http://schemas.microsoft.com/office/drawing/2014/main" id="{692B3DD6-F115-484E-A49B-A9F70B6E8A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 b="15730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12E85E-DDC7-4684-AF8D-342EF677F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/>
              <a:t>DATASET DETAILS: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D46671-8BCB-B0AE-0D50-2FFBF0992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57312"/>
            <a:ext cx="10906125" cy="527208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 </a:t>
            </a:r>
            <a:r>
              <a:rPr lang="en-US" b="1" dirty="0" err="1"/>
              <a:t>Booking_ID</a:t>
            </a:r>
            <a:r>
              <a:rPr lang="en-US" dirty="0"/>
              <a:t>: A unique identifier for each hotel reservation.</a:t>
            </a:r>
          </a:p>
          <a:p>
            <a:r>
              <a:rPr lang="en-US" dirty="0"/>
              <a:t> </a:t>
            </a:r>
            <a:r>
              <a:rPr lang="en-US" b="1" dirty="0" err="1"/>
              <a:t>no_of_adults</a:t>
            </a:r>
            <a:r>
              <a:rPr lang="en-US" b="1" dirty="0"/>
              <a:t>: </a:t>
            </a:r>
            <a:r>
              <a:rPr lang="en-US" dirty="0"/>
              <a:t>The number of adults in the reservation.</a:t>
            </a:r>
          </a:p>
          <a:p>
            <a:r>
              <a:rPr lang="en-US" dirty="0"/>
              <a:t> </a:t>
            </a:r>
            <a:r>
              <a:rPr lang="en-US" b="1" dirty="0" err="1"/>
              <a:t>no_of_children</a:t>
            </a:r>
            <a:r>
              <a:rPr lang="en-US" b="1" dirty="0"/>
              <a:t>: </a:t>
            </a:r>
            <a:r>
              <a:rPr lang="en-US" dirty="0"/>
              <a:t>The number of children in the reservation.</a:t>
            </a:r>
          </a:p>
          <a:p>
            <a:r>
              <a:rPr lang="en-US" dirty="0"/>
              <a:t> </a:t>
            </a:r>
            <a:r>
              <a:rPr lang="en-US" b="1" dirty="0" err="1"/>
              <a:t>no_of_weekend_nights</a:t>
            </a:r>
            <a:r>
              <a:rPr lang="en-US" b="1" dirty="0"/>
              <a:t>: </a:t>
            </a:r>
            <a:r>
              <a:rPr lang="en-US" dirty="0"/>
              <a:t>The number of nights in the reservation that fall on</a:t>
            </a:r>
          </a:p>
          <a:p>
            <a:r>
              <a:rPr lang="en-US" dirty="0"/>
              <a:t>weekends.</a:t>
            </a:r>
          </a:p>
          <a:p>
            <a:r>
              <a:rPr lang="en-US" dirty="0"/>
              <a:t> </a:t>
            </a:r>
            <a:r>
              <a:rPr lang="en-US" b="1" dirty="0" err="1"/>
              <a:t>no_of_week_nights</a:t>
            </a:r>
            <a:r>
              <a:rPr lang="en-US" b="1" dirty="0"/>
              <a:t>: </a:t>
            </a:r>
            <a:r>
              <a:rPr lang="en-US" dirty="0"/>
              <a:t>The number of nights in the reservation that fall on</a:t>
            </a:r>
          </a:p>
          <a:p>
            <a:r>
              <a:rPr lang="en-US" dirty="0"/>
              <a:t>weekdays.</a:t>
            </a:r>
          </a:p>
          <a:p>
            <a:r>
              <a:rPr lang="en-US" dirty="0"/>
              <a:t> </a:t>
            </a:r>
            <a:r>
              <a:rPr lang="en-US" b="1" dirty="0" err="1"/>
              <a:t>type_of_meal_plan</a:t>
            </a:r>
            <a:r>
              <a:rPr lang="en-US" b="1" dirty="0"/>
              <a:t>: </a:t>
            </a:r>
            <a:r>
              <a:rPr lang="en-US" dirty="0"/>
              <a:t>The meal plan chosen by the guests.</a:t>
            </a:r>
          </a:p>
          <a:p>
            <a:r>
              <a:rPr lang="en-US" dirty="0"/>
              <a:t> </a:t>
            </a:r>
            <a:r>
              <a:rPr lang="en-US" b="1" dirty="0" err="1"/>
              <a:t>room_type_reserved</a:t>
            </a:r>
            <a:r>
              <a:rPr lang="en-US" b="1" dirty="0"/>
              <a:t>: </a:t>
            </a:r>
            <a:r>
              <a:rPr lang="en-US" dirty="0"/>
              <a:t>The type of room reserved by the guests.</a:t>
            </a:r>
          </a:p>
          <a:p>
            <a:r>
              <a:rPr lang="en-US" dirty="0"/>
              <a:t> </a:t>
            </a:r>
            <a:r>
              <a:rPr lang="en-US" b="1" dirty="0" err="1"/>
              <a:t>lead_time</a:t>
            </a:r>
            <a:r>
              <a:rPr lang="en-US" b="1" dirty="0"/>
              <a:t>: </a:t>
            </a:r>
            <a:r>
              <a:rPr lang="en-US" dirty="0"/>
              <a:t>The number of days between booking and arrival.</a:t>
            </a:r>
          </a:p>
          <a:p>
            <a:r>
              <a:rPr lang="en-US" dirty="0"/>
              <a:t> </a:t>
            </a:r>
            <a:r>
              <a:rPr lang="en-US" b="1" dirty="0" err="1"/>
              <a:t>arrival_date</a:t>
            </a:r>
            <a:r>
              <a:rPr lang="en-US" b="1" dirty="0"/>
              <a:t>: </a:t>
            </a:r>
            <a:r>
              <a:rPr lang="en-US" dirty="0"/>
              <a:t>The date of arrival.</a:t>
            </a:r>
          </a:p>
          <a:p>
            <a:r>
              <a:rPr lang="en-US" b="1" dirty="0"/>
              <a:t> </a:t>
            </a:r>
            <a:r>
              <a:rPr lang="en-US" b="1" dirty="0" err="1"/>
              <a:t>market_segment_type</a:t>
            </a:r>
            <a:r>
              <a:rPr lang="en-US" b="1" dirty="0"/>
              <a:t>: </a:t>
            </a:r>
            <a:r>
              <a:rPr lang="en-US" dirty="0"/>
              <a:t>The market segment to which the reservation</a:t>
            </a:r>
          </a:p>
          <a:p>
            <a:r>
              <a:rPr lang="en-US" dirty="0"/>
              <a:t>belongs.</a:t>
            </a:r>
          </a:p>
          <a:p>
            <a:r>
              <a:rPr lang="en-US" dirty="0"/>
              <a:t> </a:t>
            </a:r>
            <a:r>
              <a:rPr lang="en-US" b="1" dirty="0" err="1"/>
              <a:t>avg_price_per_room</a:t>
            </a:r>
            <a:r>
              <a:rPr lang="en-US" b="1" dirty="0"/>
              <a:t>: </a:t>
            </a:r>
            <a:r>
              <a:rPr lang="en-US" dirty="0"/>
              <a:t>The average price per room in the reservation.</a:t>
            </a:r>
          </a:p>
          <a:p>
            <a:r>
              <a:rPr lang="en-US" dirty="0"/>
              <a:t> </a:t>
            </a:r>
            <a:r>
              <a:rPr lang="en-US" b="1" dirty="0" err="1"/>
              <a:t>booking_status</a:t>
            </a:r>
            <a:r>
              <a:rPr lang="en-US" b="1" dirty="0"/>
              <a:t>:</a:t>
            </a:r>
            <a:r>
              <a:rPr lang="en-US" dirty="0"/>
              <a:t> The status of the booking.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2957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A01BC-C464-4FF1-FFA5-A675177FE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Question_1</a:t>
            </a:r>
            <a:r>
              <a:rPr lang="en-US" sz="3200" dirty="0"/>
              <a:t>:What is the total number of reservations in the dataset?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3A325-2AE0-6EA5-5197-588160347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7813"/>
            <a:ext cx="10515600" cy="4486275"/>
          </a:xfrm>
        </p:spPr>
        <p:txBody>
          <a:bodyPr/>
          <a:lstStyle/>
          <a:p>
            <a:r>
              <a:rPr lang="en-US" dirty="0"/>
              <a:t>OUTPUT: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30CC13-2DD8-C1BB-BFBE-7006C06BF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768" y="2024433"/>
            <a:ext cx="8306463" cy="462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11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9D045-E086-5670-4BD2-492F318A0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Question_2</a:t>
            </a:r>
            <a:r>
              <a:rPr lang="en-US" sz="3200" dirty="0"/>
              <a:t>: Which meal plan is the most popular among guests?</a:t>
            </a:r>
            <a:br>
              <a:rPr lang="en-US" sz="3200" dirty="0"/>
            </a:b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2C14F-A5D3-9537-FFFE-0F2DEF07E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33513"/>
            <a:ext cx="10515600" cy="4486275"/>
          </a:xfrm>
        </p:spPr>
        <p:txBody>
          <a:bodyPr/>
          <a:lstStyle/>
          <a:p>
            <a:r>
              <a:rPr lang="en-US" dirty="0"/>
              <a:t>OUTPUT: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8BB62A-22BB-12EE-628E-4DF9DF7C0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090" y="1898501"/>
            <a:ext cx="8439817" cy="469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39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A1EA6-5E26-8F3A-2096-F99266F6E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Question_3: </a:t>
            </a:r>
            <a:r>
              <a:rPr lang="en-US" sz="3200" dirty="0"/>
              <a:t>What is the average price per room for reservations involving children?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756C1-E8D4-ED23-8586-D45327C59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951"/>
            <a:ext cx="10515600" cy="4486275"/>
          </a:xfrm>
        </p:spPr>
        <p:txBody>
          <a:bodyPr>
            <a:normAutofit/>
          </a:bodyPr>
          <a:lstStyle/>
          <a:p>
            <a:r>
              <a:rPr lang="en-US" dirty="0"/>
              <a:t>OUTPUT: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DB7ABE-AE19-A6DE-B232-32F0D2332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816" y="1934622"/>
            <a:ext cx="8268367" cy="480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35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2CAA1-F1BD-B810-F959-5B138123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b="1" dirty="0"/>
              <a:t>Question_4:</a:t>
            </a:r>
            <a:r>
              <a:rPr lang="en-IN" sz="3200" u="none" strike="noStrike" kern="100" dirty="0"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many reservations were made for the year 20XX (replace XX with the desired year)?  </a:t>
            </a:r>
            <a:br>
              <a:rPr lang="en-IN" sz="18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87D35-BA7B-ADEE-8572-803F55AED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175"/>
            <a:ext cx="10515600" cy="4776788"/>
          </a:xfrm>
        </p:spPr>
        <p:txBody>
          <a:bodyPr/>
          <a:lstStyle/>
          <a:p>
            <a:r>
              <a:rPr lang="en-US" dirty="0"/>
              <a:t>OUTPUT: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0ED01A-FC8D-F361-715C-62CC2D421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62" y="1890948"/>
            <a:ext cx="8649365" cy="479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31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36745-0897-F074-E3F7-2D358C9FD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Question_5:</a:t>
            </a:r>
            <a: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N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What is the most commonly booked room type? </a:t>
            </a: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107BC-3FF2-7461-C2FD-345A62BE5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8763"/>
            <a:ext cx="10515600" cy="4648200"/>
          </a:xfrm>
        </p:spPr>
        <p:txBody>
          <a:bodyPr/>
          <a:lstStyle/>
          <a:p>
            <a:r>
              <a:rPr lang="en-US" dirty="0"/>
              <a:t>OUTPUT: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471989-2DE6-6E09-E551-478089BC2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862" y="2236787"/>
            <a:ext cx="8602275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794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17290-B8E6-26C4-8A48-469C0A6F9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>
                <a:solidFill>
                  <a:schemeClr val="tx1"/>
                </a:solidFill>
              </a:rPr>
              <a:t>QUESTION_6:</a:t>
            </a:r>
            <a:r>
              <a:rPr lang="en-IN" sz="3200" u="none" strike="noStrike" kern="100" dirty="0"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How many reservations fall on a weekend (</a:t>
            </a:r>
            <a:r>
              <a:rPr lang="en-IN" sz="3200" u="none" strike="noStrike" kern="100" dirty="0" err="1"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no_of_weekend_nights</a:t>
            </a:r>
            <a:r>
              <a:rPr lang="en-IN" sz="3200" u="none" strike="noStrike" kern="100" dirty="0"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&gt; 0)?  </a:t>
            </a:r>
            <a:br>
              <a:rPr lang="en-IN" sz="3200" u="none" strike="noStrike" kern="100" dirty="0"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IN" sz="32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807AF-DD08-9035-2162-289BC5717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OUTPUT: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9A04A7-A00C-18AE-E9AD-0627CC70F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782" y="2320368"/>
            <a:ext cx="9564435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388242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F23494-F630-4E01-81EA-AA2F2975971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76CE1C2-24FF-4125-B61C-AD39973FCD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083022-B7D0-4DE3-9976-6A91422D94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Depth design</Template>
  <TotalTime>61</TotalTime>
  <Words>579</Words>
  <Application>Microsoft Office PowerPoint</Application>
  <PresentationFormat>Widescreen</PresentationFormat>
  <Paragraphs>56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Corbel</vt:lpstr>
      <vt:lpstr>Depth</vt:lpstr>
      <vt:lpstr>HOTEL RESERVATION DATASET</vt:lpstr>
      <vt:lpstr>DATA CONVERSION:</vt:lpstr>
      <vt:lpstr>DATASET DETAILS:</vt:lpstr>
      <vt:lpstr>Question_1:What is the total number of reservations in the dataset?</vt:lpstr>
      <vt:lpstr>Question_2: Which meal plan is the most popular among guests? </vt:lpstr>
      <vt:lpstr>Question_3: What is the average price per room for reservations involving children?</vt:lpstr>
      <vt:lpstr>Question_4:How many reservations were made for the year 20XX (replace XX with the desired year)?   </vt:lpstr>
      <vt:lpstr>Question_5: What is the most commonly booked room type? </vt:lpstr>
      <vt:lpstr>QUESTION_6: How many reservations fall on a weekend (no_of_weekend_nights &gt; 0)?   </vt:lpstr>
      <vt:lpstr>QUESTION_7: What is the highest and lowest lead time for reservations?   </vt:lpstr>
      <vt:lpstr>QUESTION_8: What is the most common market segment type for reservations?   </vt:lpstr>
      <vt:lpstr>QUESTION_9: How many reservations have a booking status of "Confirmed"?   </vt:lpstr>
      <vt:lpstr>QUESTION_10: What is the total number of adults and children across all reservations?   </vt:lpstr>
      <vt:lpstr>QUESTION_11: What is the average number of weekend nights for reservations involving children? </vt:lpstr>
      <vt:lpstr>QUESTION_12: How many reservations were made in each month of the year? </vt:lpstr>
      <vt:lpstr>QUESTION_13: What is the average number of nights (both weekend and weekday) spent by guests for each room type?</vt:lpstr>
      <vt:lpstr>QUESTION_14: For reservations involving children, what is the most common room type, and what is the average price for that room type?   </vt:lpstr>
      <vt:lpstr>QUESTION_15: Find the market segment type that generates the highest average price per room.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sai sravan 98</dc:creator>
  <cp:lastModifiedBy>sai sravan 98</cp:lastModifiedBy>
  <cp:revision>5</cp:revision>
  <dcterms:created xsi:type="dcterms:W3CDTF">2024-06-20T09:31:53Z</dcterms:created>
  <dcterms:modified xsi:type="dcterms:W3CDTF">2024-06-22T15:14:30Z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